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0"/>
  </p:handoutMasterIdLst>
  <p:sldIdLst>
    <p:sldId id="256" r:id="rId2"/>
    <p:sldId id="268" r:id="rId3"/>
    <p:sldId id="267" r:id="rId4"/>
    <p:sldId id="288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9" r:id="rId15"/>
    <p:sldId id="290" r:id="rId16"/>
    <p:sldId id="280" r:id="rId17"/>
    <p:sldId id="281" r:id="rId18"/>
    <p:sldId id="282" r:id="rId19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t>14.08.2018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25060790" TargetMode="External"/><Relationship Id="rId2" Type="http://schemas.openxmlformats.org/officeDocument/2006/relationships/hyperlink" Target="https://www.youtube.com/watch?v=tU5Rnd-HM6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meo.com/113756330" TargetMode="External"/><Relationship Id="rId4" Type="http://schemas.openxmlformats.org/officeDocument/2006/relationships/hyperlink" Target="https://www.youtube.com/watch?v=YeMbMvmENd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oparciu fińską 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smtClean="0"/>
              <a:t>SESJA IV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5. OPOWEDZ HISTORIĘ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Opowiedz historię twojego produktu.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Klient może zapłacić więcej za produkt z dobrą historią.</a:t>
            </a:r>
          </a:p>
          <a:p>
            <a:r>
              <a:rPr lang="pl-PL" dirty="0">
                <a:solidFill>
                  <a:schemeClr val="tx1"/>
                </a:solidFill>
              </a:rPr>
              <a:t>Historia powinna być autentyczna</a:t>
            </a:r>
            <a:r>
              <a:rPr lang="pl-PL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English for beginners </a:t>
            </a: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://www.youtube.com/watch?v=tU5Rnd-HM6A</a:t>
            </a:r>
            <a:r>
              <a:rPr lang="en-US" dirty="0"/>
              <a:t> </a:t>
            </a:r>
            <a:endParaRPr lang="pl-PL" dirty="0" smtClean="0"/>
          </a:p>
          <a:p>
            <a:r>
              <a:rPr lang="pl-PL" dirty="0">
                <a:solidFill>
                  <a:schemeClr val="tx1"/>
                </a:solidFill>
              </a:rPr>
              <a:t>Pan </a:t>
            </a:r>
            <a:r>
              <a:rPr lang="pl-PL" dirty="0" smtClean="0">
                <a:solidFill>
                  <a:schemeClr val="tx1"/>
                </a:solidFill>
              </a:rPr>
              <a:t>wiatr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u="sng" dirty="0" smtClean="0">
                <a:hlinkClick r:id="rId3"/>
              </a:rPr>
              <a:t>https</a:t>
            </a:r>
            <a:r>
              <a:rPr lang="pl-PL" u="sng" dirty="0">
                <a:hlinkClick r:id="rId3"/>
              </a:rPr>
              <a:t>://</a:t>
            </a:r>
            <a:r>
              <a:rPr lang="pl-PL" u="sng" dirty="0" smtClean="0">
                <a:hlinkClick r:id="rId3"/>
              </a:rPr>
              <a:t>vimeo.com/125060790</a:t>
            </a:r>
            <a:endParaRPr lang="pl-PL" dirty="0"/>
          </a:p>
          <a:p>
            <a:r>
              <a:rPr lang="en-US" dirty="0">
                <a:solidFill>
                  <a:schemeClr val="tx1"/>
                </a:solidFill>
              </a:rPr>
              <a:t>Johnnie </a:t>
            </a:r>
            <a:r>
              <a:rPr lang="en-US" dirty="0" smtClean="0">
                <a:solidFill>
                  <a:schemeClr val="tx1"/>
                </a:solidFill>
              </a:rPr>
              <a:t>Walker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u="sng" dirty="0" smtClean="0">
                <a:hlinkClick r:id="rId4"/>
              </a:rPr>
              <a:t>https</a:t>
            </a:r>
            <a:r>
              <a:rPr lang="en-US" u="sng" dirty="0">
                <a:hlinkClick r:id="rId4"/>
              </a:rPr>
              <a:t>://www.youtube.com/watch?v=YeMbMvmENds</a:t>
            </a:r>
            <a:r>
              <a:rPr lang="en-US" dirty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u="sng" dirty="0" smtClean="0">
                <a:hlinkClick r:id="rId5"/>
              </a:rPr>
              <a:t>https</a:t>
            </a:r>
            <a:r>
              <a:rPr lang="en-US" u="sng" dirty="0">
                <a:hlinkClick r:id="rId5"/>
              </a:rPr>
              <a:t>://</a:t>
            </a:r>
            <a:r>
              <a:rPr lang="en-US" u="sng" dirty="0" smtClean="0">
                <a:hlinkClick r:id="rId5"/>
              </a:rPr>
              <a:t>vimeo.com/113756330</a:t>
            </a:r>
            <a:endParaRPr lang="pl-PL" u="sng" dirty="0" smtClean="0"/>
          </a:p>
          <a:p>
            <a:r>
              <a:rPr lang="pl-PL" u="sng" dirty="0" smtClean="0"/>
              <a:t>Lotnisko Heathrow</a:t>
            </a:r>
          </a:p>
          <a:p>
            <a:r>
              <a:rPr lang="en-US" smtClean="0"/>
              <a:t>https</a:t>
            </a:r>
            <a:r>
              <a:rPr lang="en-US" dirty="0"/>
              <a:t>://www.youtube.com/watch?v=oq1r_M5a6uI ; https://www.youtube.com/watch?v=Cheo1P22cUU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53423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6. „OPAKOWANIE”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Co mieści się w ofercie?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Co jest dodatkowo płatne?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Jak wygląda proces zakupu i/lub dostawy?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Czy jest uwzględniona gwarancja, serwis?</a:t>
            </a:r>
          </a:p>
          <a:p>
            <a:r>
              <a:rPr lang="pl-PL" dirty="0">
                <a:solidFill>
                  <a:schemeClr val="tx1"/>
                </a:solidFill>
              </a:rPr>
              <a:t>Spróbuj zredukować lęk klienta przed zakupem.</a:t>
            </a:r>
          </a:p>
        </p:txBody>
      </p:sp>
    </p:spTree>
    <p:extLst>
      <p:ext uri="{BB962C8B-B14F-4D97-AF65-F5344CB8AC3E}">
        <p14:creationId xmlns:p14="http://schemas.microsoft.com/office/powerpoint/2010/main" val="2832273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7. CENA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Czy jest korzystna dla klienta?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Czy jest korzystna dla ciebie?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Czy jest przejrzysta dla klienta?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Czy są jakieś ukryte koszty?</a:t>
            </a:r>
          </a:p>
          <a:p>
            <a:r>
              <a:rPr lang="pl-PL" dirty="0">
                <a:solidFill>
                  <a:schemeClr val="tx1"/>
                </a:solidFill>
              </a:rPr>
              <a:t>Czy uwzględnia możliwość negocjacji?</a:t>
            </a:r>
          </a:p>
        </p:txBody>
      </p:sp>
    </p:spTree>
    <p:extLst>
      <p:ext uri="{BB962C8B-B14F-4D97-AF65-F5344CB8AC3E}">
        <p14:creationId xmlns:p14="http://schemas.microsoft.com/office/powerpoint/2010/main" val="3509644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8. NAZWA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Dobra nazwa łatwo zapada w pamięć.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Dobra nazwa przyciąga uwagę klienta.</a:t>
            </a:r>
          </a:p>
          <a:p>
            <a:r>
              <a:rPr lang="pl-PL" dirty="0">
                <a:solidFill>
                  <a:schemeClr val="tx1"/>
                </a:solidFill>
              </a:rPr>
              <a:t>Nazwa nie musi być związana bezpośrednio </a:t>
            </a:r>
            <a:r>
              <a:rPr lang="pl-PL" dirty="0" smtClean="0">
                <a:solidFill>
                  <a:schemeClr val="tx1"/>
                </a:solidFill>
              </a:rPr>
              <a:t/>
            </a:r>
            <a:br>
              <a:rPr lang="pl-PL" dirty="0" smtClean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z </a:t>
            </a:r>
            <a:r>
              <a:rPr lang="pl-PL" dirty="0">
                <a:solidFill>
                  <a:schemeClr val="tx1"/>
                </a:solidFill>
              </a:rPr>
              <a:t>produktem, ale jest istotnym elementem wizerunku</a:t>
            </a:r>
            <a:r>
              <a:rPr lang="pl-PL" dirty="0" smtClean="0">
                <a:solidFill>
                  <a:schemeClr val="tx1"/>
                </a:solidFill>
              </a:rPr>
              <a:t>.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9634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sz="4000" b="1" dirty="0" smtClean="0"/>
              <a:t>8. NAZWA</a:t>
            </a:r>
            <a:endParaRPr lang="pl-PL" sz="40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2279"/>
            <a:ext cx="345638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89980"/>
            <a:ext cx="2283032" cy="198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69160"/>
            <a:ext cx="3698776" cy="123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816567"/>
            <a:ext cx="2641476" cy="128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266" y="1612279"/>
            <a:ext cx="2267235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19686"/>
            <a:ext cx="20970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349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  <a:ln>
            <a:noFill/>
          </a:ln>
        </p:spPr>
        <p:txBody>
          <a:bodyPr/>
          <a:lstStyle/>
          <a:p>
            <a:r>
              <a:rPr lang="pl-PL" sz="4000" b="1" dirty="0" smtClean="0"/>
              <a:t>8. NAZWA</a:t>
            </a:r>
            <a:endParaRPr lang="pl-PL" sz="40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0" t="-2325" r="65646" b="59641"/>
          <a:stretch/>
        </p:blipFill>
        <p:spPr bwMode="auto">
          <a:xfrm>
            <a:off x="971600" y="1711090"/>
            <a:ext cx="1414331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42"/>
          <a:stretch/>
        </p:blipFill>
        <p:spPr bwMode="auto">
          <a:xfrm>
            <a:off x="3533651" y="4501480"/>
            <a:ext cx="2984351" cy="110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97299"/>
            <a:ext cx="2017713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0912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44824"/>
            <a:ext cx="2215133" cy="166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007" y="2007322"/>
            <a:ext cx="2831122" cy="188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51030"/>
            <a:ext cx="1871241" cy="141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126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9. PREZENTACJA PRODUKTU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Pierwsze wrażenie jest niezwykle ważne.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Wyjście poza schemat zwiększa zainteresowanie. 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Możesz spróbować zaskoczenia, historyjek, pytania / pytania retorycznego.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Stawiaj tezy i popieraj je odpowiednimi przykładami.</a:t>
            </a:r>
          </a:p>
          <a:p>
            <a:r>
              <a:rPr lang="pl-PL" dirty="0">
                <a:solidFill>
                  <a:schemeClr val="tx1"/>
                </a:solidFill>
              </a:rPr>
              <a:t>Działaj na emocje.</a:t>
            </a:r>
          </a:p>
        </p:txBody>
      </p:sp>
    </p:spTree>
    <p:extLst>
      <p:ext uri="{BB962C8B-B14F-4D97-AF65-F5344CB8AC3E}">
        <p14:creationId xmlns:p14="http://schemas.microsoft.com/office/powerpoint/2010/main" val="2638982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10</a:t>
            </a:r>
            <a:r>
              <a:rPr lang="pl-PL" sz="4000" b="1" dirty="0" smtClean="0">
                <a:effectLst/>
              </a:rPr>
              <a:t>. MATERIAŁY </a:t>
            </a:r>
            <a:r>
              <a:rPr lang="pl-PL" sz="4000" b="1" dirty="0">
                <a:effectLst/>
              </a:rPr>
              <a:t>PROMOCYJNE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Po prezentacji wszyscy powinni otrzymać materiały promocyjne (nie tylko zainteresowani).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Gadżet musi być dobrany do grupy docelowej.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Gadżet powinien być kreatywny i działać na pamięć.</a:t>
            </a:r>
          </a:p>
          <a:p>
            <a:r>
              <a:rPr lang="pl-PL" dirty="0">
                <a:solidFill>
                  <a:schemeClr val="tx1"/>
                </a:solidFill>
              </a:rPr>
              <a:t>Powinien wpisać się w strategię (jeżeli promujemy ochronę środowiska to warto, żeby np. torby były wykonane z ekologicznego materiału).</a:t>
            </a:r>
          </a:p>
        </p:txBody>
      </p:sp>
    </p:spTree>
    <p:extLst>
      <p:ext uri="{BB962C8B-B14F-4D97-AF65-F5344CB8AC3E}">
        <p14:creationId xmlns:p14="http://schemas.microsoft.com/office/powerpoint/2010/main" val="3360664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11. DZIAŁAJ!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Po analizach, przygotowaniach, planowaniu, czas by owoce Twojej pracy zobaczył świat.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Zaprezentuj produkt osobom z najbliższego otoczenia.</a:t>
            </a:r>
          </a:p>
          <a:p>
            <a:r>
              <a:rPr lang="pl-PL" dirty="0">
                <a:solidFill>
                  <a:schemeClr val="tx1"/>
                </a:solidFill>
              </a:rPr>
              <a:t>Nie bój się wypuścić produkt, który w twojej opinii odbiega od ideału – spróbuj sprzedać prototyp </a:t>
            </a:r>
            <a:r>
              <a:rPr lang="pl-PL" dirty="0" smtClean="0">
                <a:solidFill>
                  <a:schemeClr val="tx1"/>
                </a:solidFill>
              </a:rPr>
              <a:t/>
            </a:r>
            <a:br>
              <a:rPr lang="pl-PL" dirty="0" smtClean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i </a:t>
            </a:r>
            <a:r>
              <a:rPr lang="pl-PL" dirty="0">
                <a:solidFill>
                  <a:schemeClr val="tx1"/>
                </a:solidFill>
              </a:rPr>
              <a:t>rozwijaj go zgodnie z oczekiwaniami klientów.</a:t>
            </a:r>
          </a:p>
        </p:txBody>
      </p:sp>
    </p:spTree>
    <p:extLst>
      <p:ext uri="{BB962C8B-B14F-4D97-AF65-F5344CB8AC3E}">
        <p14:creationId xmlns:p14="http://schemas.microsoft.com/office/powerpoint/2010/main" val="2898184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Cele sesji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Omówienie elementów komercjalizacji produktu</a:t>
            </a:r>
          </a:p>
          <a:p>
            <a:r>
              <a:rPr lang="pl-PL" dirty="0" smtClean="0"/>
              <a:t>Etapy przeprowadzenia komercjalizacji produktu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294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691480"/>
          </a:xfrm>
        </p:spPr>
        <p:txBody>
          <a:bodyPr/>
          <a:lstStyle/>
          <a:p>
            <a:r>
              <a:rPr lang="pl-PL" sz="4000" b="1" dirty="0" smtClean="0"/>
              <a:t>4P -&gt; 7P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Produkt / </a:t>
            </a:r>
            <a:r>
              <a:rPr lang="pl-PL" b="1" i="1" dirty="0" smtClean="0">
                <a:solidFill>
                  <a:srgbClr val="C00000"/>
                </a:solidFill>
              </a:rPr>
              <a:t>Product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Jest </a:t>
            </a:r>
            <a:r>
              <a:rPr lang="pl-PL" dirty="0">
                <a:solidFill>
                  <a:schemeClr val="tx1"/>
                </a:solidFill>
              </a:rPr>
              <a:t>on agregatem pewnych właściwości, spełnia określone funkcje podstawowe i dodatkowe, jak i może być rozpatrywany w różnych aspektach: np. rynkowym, techniczno-technologicznym, umiejscowienia wśród pozostałych ofert, cyklu życia. Przy jego analizowaniu zwracamy również uwagę na jakość, markę, opakowanie, gwarancję, jak jest postrzegany przez konsumentów i czy zaspakaja ich potrzeby.</a:t>
            </a:r>
            <a:endParaRPr lang="pl-PL" i="1" dirty="0">
              <a:solidFill>
                <a:schemeClr val="tx1"/>
              </a:solidFill>
            </a:endParaRPr>
          </a:p>
          <a:p>
            <a:r>
              <a:rPr lang="pl-PL" b="1" dirty="0" smtClean="0">
                <a:solidFill>
                  <a:srgbClr val="C00000"/>
                </a:solidFill>
              </a:rPr>
              <a:t>Cena / </a:t>
            </a:r>
            <a:r>
              <a:rPr lang="pl-PL" b="1" i="1" dirty="0" err="1" smtClean="0">
                <a:solidFill>
                  <a:srgbClr val="C00000"/>
                </a:solidFill>
              </a:rPr>
              <a:t>Price</a:t>
            </a:r>
            <a:endParaRPr lang="pl-PL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Cena jest z punktu widzenia nabywców, wydatkiem, który musi być przez nich poniesiony, aby wejść w posiadanie produktu. Natomiast dla przedsiębiorstwa jest wynagrodzeniem za poniesione nakłady. Charakteryzuje się ją za pomocą: polityki cenowej (np. czy cena i koszty są konkurencyjne), wskaźnika elastyczności cenowej popytu, progów rentowności, rabatów, upustów, warunków płatności.</a:t>
            </a:r>
            <a:endParaRPr lang="pl-PL" i="1" dirty="0">
              <a:solidFill>
                <a:schemeClr val="tx1"/>
              </a:solidFill>
            </a:endParaRPr>
          </a:p>
          <a:p>
            <a:r>
              <a:rPr lang="pl-PL" b="1" dirty="0" smtClean="0">
                <a:solidFill>
                  <a:srgbClr val="C00000"/>
                </a:solidFill>
              </a:rPr>
              <a:t>Dystrybucja / </a:t>
            </a:r>
            <a:r>
              <a:rPr lang="pl-PL" b="1" i="1" dirty="0" smtClean="0">
                <a:solidFill>
                  <a:srgbClr val="C00000"/>
                </a:solidFill>
              </a:rPr>
              <a:t>Place</a:t>
            </a: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Zajmuje się sposobem rozmieszczenia gotowych produktów na rynku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i zaoferowania ich do sprzedaży. Omawia ona kanały dystrybucji – czyli układy wzajemnie zależnych organizacji zaangażowanych w proces udostępnienia produktu bądź usługi konsumentom lub odbiorcom przemysłowym. Syntetycznej ocenie poziomu obsługi rynku służą tzw. wskaźnik wartości liczbowej i ważonej dystrybucji.</a:t>
            </a:r>
            <a:endParaRPr lang="pl-PL" i="1" dirty="0">
              <a:solidFill>
                <a:schemeClr val="tx1"/>
              </a:solidFill>
            </a:endParaRPr>
          </a:p>
          <a:p>
            <a:r>
              <a:rPr lang="pl-PL" b="1" dirty="0" smtClean="0">
                <a:solidFill>
                  <a:srgbClr val="C00000"/>
                </a:solidFill>
              </a:rPr>
              <a:t>Promocja / </a:t>
            </a:r>
            <a:r>
              <a:rPr lang="pl-PL" b="1" i="1" dirty="0" err="1" smtClean="0">
                <a:solidFill>
                  <a:srgbClr val="C00000"/>
                </a:solidFill>
              </a:rPr>
              <a:t>Promotion</a:t>
            </a:r>
            <a:endParaRPr lang="pl-PL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Reklama, Public Relations, Sponsorowanie, Sprzedaż osobista, Promocja sprzedaży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7170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691480"/>
          </a:xfrm>
        </p:spPr>
        <p:txBody>
          <a:bodyPr/>
          <a:lstStyle/>
          <a:p>
            <a:r>
              <a:rPr lang="pl-PL" sz="4000" b="1" dirty="0" smtClean="0"/>
              <a:t>4P -&gt; 7P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b="1" dirty="0">
                <a:solidFill>
                  <a:srgbClr val="C00000"/>
                </a:solidFill>
              </a:rPr>
              <a:t>Ludzie / </a:t>
            </a:r>
            <a:r>
              <a:rPr lang="pl-PL" b="1" i="1" dirty="0" smtClean="0">
                <a:solidFill>
                  <a:srgbClr val="C00000"/>
                </a:solidFill>
              </a:rPr>
              <a:t>People</a:t>
            </a: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Mowa tu nie tylko o zwykłych pracownikach, którzy mają wpływ na panującą atmosferę wewnątrz firmy, lecz o ludziach, którzy mają bezpośredni kontakt z klientem. To właśnie oni tworzą obraz przedsiębiorstwa, które reprezentują. Kelner, doradca klienta, recepcjonistka, pani obsługująca klienta w </a:t>
            </a:r>
            <a:r>
              <a:rPr lang="pl-PL" dirty="0" smtClean="0">
                <a:solidFill>
                  <a:schemeClr val="tx1"/>
                </a:solidFill>
              </a:rPr>
              <a:t>sklepie.</a:t>
            </a:r>
            <a:endParaRPr lang="pl-PL" i="1" dirty="0">
              <a:solidFill>
                <a:schemeClr val="tx1"/>
              </a:solidFill>
            </a:endParaRPr>
          </a:p>
          <a:p>
            <a:r>
              <a:rPr lang="pl-PL" b="1" dirty="0">
                <a:solidFill>
                  <a:srgbClr val="C00000"/>
                </a:solidFill>
              </a:rPr>
              <a:t>Proces / </a:t>
            </a:r>
            <a:r>
              <a:rPr lang="pl-PL" b="1" i="1" dirty="0" err="1" smtClean="0">
                <a:solidFill>
                  <a:srgbClr val="C00000"/>
                </a:solidFill>
              </a:rPr>
              <a:t>Process</a:t>
            </a:r>
            <a:endParaRPr lang="pl-PL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Stanowi ciąg działań wpływających na jakość wykonywanych usług. Pierwszym z nich jest zainteresowanie klienta produktem, kolejne etapy obejmują dostarczenie informacji o produkcie oraz sprzedaż, na końcu pojawia się obsługa posprzedażowa. Wypracowanie właściwego procesu oddziałuje na skuteczność przedsiębiorstwa, którego efektem jest satysfakcja klienta</a:t>
            </a:r>
            <a:r>
              <a:rPr lang="pl-PL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b="1" dirty="0" smtClean="0">
                <a:solidFill>
                  <a:srgbClr val="C00000"/>
                </a:solidFill>
              </a:rPr>
              <a:t>Świadectwo </a:t>
            </a:r>
            <a:r>
              <a:rPr lang="pl-PL" b="1" dirty="0">
                <a:solidFill>
                  <a:srgbClr val="C00000"/>
                </a:solidFill>
              </a:rPr>
              <a:t>materialne / </a:t>
            </a:r>
            <a:r>
              <a:rPr lang="pl-PL" b="1" i="1" dirty="0" err="1">
                <a:solidFill>
                  <a:srgbClr val="C00000"/>
                </a:solidFill>
              </a:rPr>
              <a:t>Physical</a:t>
            </a:r>
            <a:r>
              <a:rPr lang="pl-PL" b="1" i="1" dirty="0">
                <a:solidFill>
                  <a:srgbClr val="C00000"/>
                </a:solidFill>
              </a:rPr>
              <a:t> </a:t>
            </a:r>
            <a:r>
              <a:rPr lang="pl-PL" b="1" i="1" dirty="0" smtClean="0">
                <a:solidFill>
                  <a:srgbClr val="C00000"/>
                </a:solidFill>
              </a:rPr>
              <a:t>Environment</a:t>
            </a: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Obejmuje wszystkie czynniki, które wpływają na wizerunek firmy odbierany przez jego klientów. Na świadectwo materialne składają się takie elementy, jak: logo firmy, strona internetowa, ubiór pracowników, wystrój i lokalizacja siedziby.</a:t>
            </a:r>
          </a:p>
        </p:txBody>
      </p:sp>
    </p:spTree>
    <p:extLst>
      <p:ext uri="{BB962C8B-B14F-4D97-AF65-F5344CB8AC3E}">
        <p14:creationId xmlns:p14="http://schemas.microsoft.com/office/powerpoint/2010/main" val="2692355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i 3"/>
          <p:cNvSpPr>
            <a:spLocks noChangeAspect="1"/>
          </p:cNvSpPr>
          <p:nvPr/>
        </p:nvSpPr>
        <p:spPr bwMode="auto">
          <a:xfrm>
            <a:off x="2028056" y="827087"/>
            <a:ext cx="5280248" cy="52802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530D19"/>
            </a:solidFill>
          </a:ln>
          <a:effectLst/>
          <a:extLst/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eaLnBrk="1" hangingPunct="1"/>
            <a:endParaRPr lang="pl-PL" altLang="pl-PL"/>
          </a:p>
        </p:txBody>
      </p:sp>
      <p:sp>
        <p:nvSpPr>
          <p:cNvPr id="15" name="Ellipsi 4"/>
          <p:cNvSpPr>
            <a:spLocks noChangeAspect="1"/>
          </p:cNvSpPr>
          <p:nvPr/>
        </p:nvSpPr>
        <p:spPr bwMode="auto">
          <a:xfrm>
            <a:off x="2813612" y="1664863"/>
            <a:ext cx="3604695" cy="360469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530D19"/>
            </a:solidFill>
          </a:ln>
          <a:effectLst/>
          <a:extLst/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eaLnBrk="1" hangingPunct="1"/>
            <a:endParaRPr lang="pl-PL" altLang="pl-PL"/>
          </a:p>
        </p:txBody>
      </p:sp>
      <p:sp>
        <p:nvSpPr>
          <p:cNvPr id="17" name="Ellipsi 6"/>
          <p:cNvSpPr>
            <a:spLocks noChangeAspect="1"/>
          </p:cNvSpPr>
          <p:nvPr/>
        </p:nvSpPr>
        <p:spPr bwMode="auto">
          <a:xfrm>
            <a:off x="3647306" y="2446337"/>
            <a:ext cx="1885921" cy="188592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530D19"/>
            </a:solidFill>
          </a:ln>
          <a:effectLst/>
          <a:extLst/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eaLnBrk="1" hangingPunct="1"/>
            <a:endParaRPr lang="pl-PL" altLang="pl-PL"/>
          </a:p>
        </p:txBody>
      </p:sp>
      <p:sp>
        <p:nvSpPr>
          <p:cNvPr id="18" name="Tekstiruutu 7"/>
          <p:cNvSpPr txBox="1">
            <a:spLocks noChangeArrowheads="1"/>
          </p:cNvSpPr>
          <p:nvPr/>
        </p:nvSpPr>
        <p:spPr bwMode="auto">
          <a:xfrm>
            <a:off x="3218212" y="3159108"/>
            <a:ext cx="2793958" cy="406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pl-PL" altLang="pl-PL" sz="2000" b="1" dirty="0" smtClean="0">
                <a:solidFill>
                  <a:schemeClr val="tx1"/>
                </a:solidFill>
                <a:latin typeface="Calibri" pitchFamily="-65" charset="0"/>
              </a:rPr>
              <a:t>PRODUKT</a:t>
            </a:r>
            <a:endParaRPr lang="fi-FI" altLang="pl-PL" sz="2000" b="1" dirty="0">
              <a:solidFill>
                <a:schemeClr val="tx1"/>
              </a:solidFill>
              <a:latin typeface="Calibri" pitchFamily="-65" charset="0"/>
            </a:endParaRPr>
          </a:p>
        </p:txBody>
      </p:sp>
      <p:sp>
        <p:nvSpPr>
          <p:cNvPr id="21" name="Tekstiruutu 11"/>
          <p:cNvSpPr txBox="1">
            <a:spLocks noChangeArrowheads="1"/>
          </p:cNvSpPr>
          <p:nvPr/>
        </p:nvSpPr>
        <p:spPr bwMode="auto">
          <a:xfrm>
            <a:off x="3193060" y="1916832"/>
            <a:ext cx="2793958" cy="406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pl-PL" altLang="pl-PL" sz="2000" i="1" dirty="0" smtClean="0">
                <a:solidFill>
                  <a:schemeClr val="tx1"/>
                </a:solidFill>
                <a:latin typeface="Calibri" pitchFamily="-65" charset="0"/>
              </a:rPr>
              <a:t>Cechy dodatkowe</a:t>
            </a:r>
            <a:endParaRPr lang="fi-FI" altLang="pl-PL" sz="2000" i="1" dirty="0">
              <a:solidFill>
                <a:schemeClr val="tx1"/>
              </a:solidFill>
              <a:latin typeface="Calibri" pitchFamily="-65" charset="0"/>
            </a:endParaRPr>
          </a:p>
        </p:txBody>
      </p:sp>
      <p:sp>
        <p:nvSpPr>
          <p:cNvPr id="24" name="Tekstiruutu 10"/>
          <p:cNvSpPr txBox="1">
            <a:spLocks noChangeArrowheads="1"/>
          </p:cNvSpPr>
          <p:nvPr/>
        </p:nvSpPr>
        <p:spPr bwMode="auto">
          <a:xfrm>
            <a:off x="3328774" y="1142999"/>
            <a:ext cx="2667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pl-PL" altLang="pl-PL" sz="2000" dirty="0" smtClean="0">
                <a:solidFill>
                  <a:schemeClr val="tx1"/>
                </a:solidFill>
                <a:latin typeface="Calibri" pitchFamily="-65" charset="0"/>
              </a:rPr>
              <a:t>Wygląd</a:t>
            </a:r>
            <a:endParaRPr lang="fi-FI" altLang="pl-PL" sz="2000" dirty="0">
              <a:solidFill>
                <a:schemeClr val="tx1"/>
              </a:solidFill>
              <a:latin typeface="Calibri" pitchFamily="-65" charset="0"/>
            </a:endParaRPr>
          </a:p>
        </p:txBody>
      </p:sp>
      <p:cxnSp>
        <p:nvCxnSpPr>
          <p:cNvPr id="33" name="Suora nuoliyhdysviiva 16"/>
          <p:cNvCxnSpPr>
            <a:cxnSpLocks noChangeShapeType="1"/>
          </p:cNvCxnSpPr>
          <p:nvPr/>
        </p:nvCxnSpPr>
        <p:spPr bwMode="auto">
          <a:xfrm>
            <a:off x="762000" y="3428206"/>
            <a:ext cx="2819400" cy="1588"/>
          </a:xfrm>
          <a:prstGeom prst="straightConnector1">
            <a:avLst/>
          </a:prstGeom>
          <a:noFill/>
          <a:ln w="50800">
            <a:solidFill>
              <a:srgbClr val="530D19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uora nuoliyhdysviiva 17"/>
          <p:cNvCxnSpPr>
            <a:cxnSpLocks noChangeShapeType="1"/>
          </p:cNvCxnSpPr>
          <p:nvPr/>
        </p:nvCxnSpPr>
        <p:spPr bwMode="auto">
          <a:xfrm>
            <a:off x="5562600" y="3428206"/>
            <a:ext cx="2819400" cy="1588"/>
          </a:xfrm>
          <a:prstGeom prst="straightConnector1">
            <a:avLst/>
          </a:prstGeom>
          <a:noFill/>
          <a:ln w="50800">
            <a:solidFill>
              <a:srgbClr val="530D19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kstiruutu 18"/>
          <p:cNvSpPr txBox="1">
            <a:spLocks noChangeArrowheads="1"/>
          </p:cNvSpPr>
          <p:nvPr/>
        </p:nvSpPr>
        <p:spPr bwMode="auto">
          <a:xfrm>
            <a:off x="165720" y="1317624"/>
            <a:ext cx="1828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fi-F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9pPr>
          </a:lstStyle>
          <a:p>
            <a:pPr eaLnBrk="1" hangingPunct="1"/>
            <a:r>
              <a:rPr lang="pl-PL" altLang="pl-PL" sz="2000" dirty="0" smtClean="0">
                <a:latin typeface="Calibri" pitchFamily="-65" charset="0"/>
              </a:rPr>
              <a:t>Klient zapoznaje się z produktem „od zewnątrz”</a:t>
            </a:r>
            <a:endParaRPr lang="fi-FI" altLang="pl-PL" sz="2000" dirty="0">
              <a:latin typeface="Calibri" pitchFamily="-65" charset="0"/>
            </a:endParaRPr>
          </a:p>
        </p:txBody>
      </p:sp>
      <p:sp>
        <p:nvSpPr>
          <p:cNvPr id="36" name="Tekstiruutu 18"/>
          <p:cNvSpPr txBox="1">
            <a:spLocks noChangeArrowheads="1"/>
          </p:cNvSpPr>
          <p:nvPr/>
        </p:nvSpPr>
        <p:spPr bwMode="auto">
          <a:xfrm>
            <a:off x="7236296" y="4332258"/>
            <a:ext cx="1828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fi-F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  <a:cs typeface="+mn-cs"/>
              </a:defRPr>
            </a:lvl9pPr>
          </a:lstStyle>
          <a:p>
            <a:pPr eaLnBrk="1" hangingPunct="1"/>
            <a:r>
              <a:rPr lang="pl-PL" altLang="pl-PL" sz="2000" dirty="0" smtClean="0">
                <a:latin typeface="Calibri" pitchFamily="-65" charset="0"/>
              </a:rPr>
              <a:t>Producent tworzy produkt „od środka”</a:t>
            </a:r>
            <a:endParaRPr lang="fi-FI" altLang="pl-PL" sz="2000" dirty="0">
              <a:latin typeface="Calibri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245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1. WYBIERZ KLIENTA 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Czytelny, konkretny opis grupy docelowej lub modelu reprezentującego grupę.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Każdemu nie dogodzisz, buduj obraz grup docelowych małymi krokami – zacznij od 1 klienta i postaraj się go szczegółowo opisać.</a:t>
            </a:r>
          </a:p>
          <a:p>
            <a:r>
              <a:rPr lang="pl-PL" dirty="0">
                <a:solidFill>
                  <a:schemeClr val="tx1"/>
                </a:solidFill>
              </a:rPr>
              <a:t>Gdzie jest twój klient? Jakimi chodzi drogami? Z jakimi grupami się identyfikuje? </a:t>
            </a:r>
          </a:p>
        </p:txBody>
      </p:sp>
    </p:spTree>
    <p:extLst>
      <p:ext uri="{BB962C8B-B14F-4D97-AF65-F5344CB8AC3E}">
        <p14:creationId xmlns:p14="http://schemas.microsoft.com/office/powerpoint/2010/main" val="4250313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2. ZŁÓŻ OBIETNICĘ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Obietnica przyciąga uwagę.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Daj sobie spokój ze zwykłą obietnicą.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Obietnica musi wyróżniać cię na tle konkurencji.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Obietnica musi być łatwa do zrozumienia i zmierzenia.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„tylko dla ciebie”</a:t>
            </a:r>
          </a:p>
          <a:p>
            <a:r>
              <a:rPr lang="pl-PL" dirty="0">
                <a:solidFill>
                  <a:schemeClr val="tx1"/>
                </a:solidFill>
              </a:rPr>
              <a:t>Obietnica </a:t>
            </a:r>
            <a:r>
              <a:rPr lang="pl-PL" b="1" u="sng" dirty="0">
                <a:solidFill>
                  <a:schemeClr val="tx1"/>
                </a:solidFill>
              </a:rPr>
              <a:t>musi być spełniona</a:t>
            </a:r>
            <a:r>
              <a:rPr lang="pl-PL" dirty="0">
                <a:solidFill>
                  <a:schemeClr val="tx1"/>
                </a:solidFill>
              </a:rPr>
              <a:t> – niespełnione obietnice budują negatywny wizerunek.</a:t>
            </a:r>
          </a:p>
        </p:txBody>
      </p:sp>
    </p:spTree>
    <p:extLst>
      <p:ext uri="{BB962C8B-B14F-4D97-AF65-F5344CB8AC3E}">
        <p14:creationId xmlns:p14="http://schemas.microsoft.com/office/powerpoint/2010/main" val="26739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835496"/>
          </a:xfrm>
        </p:spPr>
        <p:txBody>
          <a:bodyPr/>
          <a:lstStyle/>
          <a:p>
            <a:r>
              <a:rPr lang="pl-PL" sz="3600" b="1" dirty="0" smtClean="0">
                <a:effectLst/>
              </a:rPr>
              <a:t>3. ODRÓŻNIJ </a:t>
            </a:r>
            <a:r>
              <a:rPr lang="pl-PL" sz="3600" b="1" dirty="0">
                <a:effectLst/>
              </a:rPr>
              <a:t>SIĘ OD KONKURENCJI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Bez banałów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Bądź lepszy!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Klienci zapłacą więcej za produkty, którą nie są łatwo dostępne.</a:t>
            </a:r>
          </a:p>
          <a:p>
            <a:r>
              <a:rPr lang="pl-PL" dirty="0">
                <a:solidFill>
                  <a:schemeClr val="tx1"/>
                </a:solidFill>
              </a:rPr>
              <a:t>Możesz porównywać produkt do konkurencji, ale pamiętaj: nie przesadzaj </a:t>
            </a:r>
            <a:r>
              <a:rPr lang="pl-PL" dirty="0" smtClean="0">
                <a:solidFill>
                  <a:schemeClr val="tx1"/>
                </a:solidFill>
              </a:rPr>
              <a:t>z </a:t>
            </a:r>
            <a:r>
              <a:rPr lang="pl-PL" dirty="0">
                <a:solidFill>
                  <a:schemeClr val="tx1"/>
                </a:solidFill>
              </a:rPr>
              <a:t>krytyką. Lepiej prezentować swoje pozytywne cechy niż negatywne cechy konkurencji.</a:t>
            </a:r>
          </a:p>
        </p:txBody>
      </p:sp>
    </p:spTree>
    <p:extLst>
      <p:ext uri="{BB962C8B-B14F-4D97-AF65-F5344CB8AC3E}">
        <p14:creationId xmlns:p14="http://schemas.microsoft.com/office/powerpoint/2010/main" val="4096485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sz="4000" b="1" dirty="0">
                <a:effectLst/>
              </a:rPr>
              <a:t>4. OPOWIEDZ O KORZYŚCIACH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>
                <a:solidFill>
                  <a:schemeClr val="tx1"/>
                </a:solidFill>
              </a:rPr>
              <a:t>Opowiedz o tym co klient dostanie za pieniądze, które płaci.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Bazuj na konkretach.</a:t>
            </a:r>
          </a:p>
          <a:p>
            <a:pPr lvl="0"/>
            <a:r>
              <a:rPr lang="pl-PL" dirty="0">
                <a:solidFill>
                  <a:schemeClr val="tx1"/>
                </a:solidFill>
              </a:rPr>
              <a:t>Opowiedz o swoich wartościach i czym, się kierowałeś tworząc produkt.</a:t>
            </a:r>
          </a:p>
          <a:p>
            <a:r>
              <a:rPr lang="pl-PL" dirty="0">
                <a:solidFill>
                  <a:schemeClr val="tx1"/>
                </a:solidFill>
              </a:rPr>
              <a:t>Korzyść nie jest cechą produktu!</a:t>
            </a:r>
          </a:p>
        </p:txBody>
      </p:sp>
    </p:spTree>
    <p:extLst>
      <p:ext uri="{BB962C8B-B14F-4D97-AF65-F5344CB8AC3E}">
        <p14:creationId xmlns:p14="http://schemas.microsoft.com/office/powerpoint/2010/main" val="2708058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1082</TotalTime>
  <Words>786</Words>
  <Application>Microsoft Office PowerPoint</Application>
  <PresentationFormat>Pokaz na ekranie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Kierownictwo</vt:lpstr>
      <vt:lpstr>Coaching przedsiębiorczości</vt:lpstr>
      <vt:lpstr>Cele sesji</vt:lpstr>
      <vt:lpstr>4P -&gt; 7P</vt:lpstr>
      <vt:lpstr>4P -&gt; 7P</vt:lpstr>
      <vt:lpstr>Prezentacja programu PowerPoint</vt:lpstr>
      <vt:lpstr>1. WYBIERZ KLIENTA </vt:lpstr>
      <vt:lpstr>2. ZŁÓŻ OBIETNICĘ</vt:lpstr>
      <vt:lpstr>3. ODRÓŻNIJ SIĘ OD KONKURENCJI</vt:lpstr>
      <vt:lpstr>4. OPOWIEDZ O KORZYŚCIACH</vt:lpstr>
      <vt:lpstr>5. OPOWEDZ HISTORIĘ</vt:lpstr>
      <vt:lpstr>6. „OPAKOWANIE”</vt:lpstr>
      <vt:lpstr>7. CENA</vt:lpstr>
      <vt:lpstr>8. NAZWA</vt:lpstr>
      <vt:lpstr>8. NAZWA</vt:lpstr>
      <vt:lpstr>8. NAZWA</vt:lpstr>
      <vt:lpstr>9. PREZENTACJA PRODUKTU</vt:lpstr>
      <vt:lpstr>10. MATERIAŁY PROMOCYJNE</vt:lpstr>
      <vt:lpstr>11. DZIAŁAJ!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59</cp:revision>
  <cp:lastPrinted>2017-04-10T11:16:22Z</cp:lastPrinted>
  <dcterms:created xsi:type="dcterms:W3CDTF">2017-03-16T12:25:29Z</dcterms:created>
  <dcterms:modified xsi:type="dcterms:W3CDTF">2018-08-14T09:25:27Z</dcterms:modified>
</cp:coreProperties>
</file>